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7"/>
  </p:notesMasterIdLst>
  <p:sldIdLst>
    <p:sldId id="256" r:id="rId2"/>
    <p:sldId id="346" r:id="rId3"/>
    <p:sldId id="289" r:id="rId4"/>
    <p:sldId id="258" r:id="rId5"/>
    <p:sldId id="259" r:id="rId6"/>
    <p:sldId id="260" r:id="rId7"/>
    <p:sldId id="261" r:id="rId8"/>
    <p:sldId id="302" r:id="rId9"/>
    <p:sldId id="262" r:id="rId10"/>
    <p:sldId id="263" r:id="rId11"/>
    <p:sldId id="320" r:id="rId12"/>
    <p:sldId id="321" r:id="rId13"/>
    <p:sldId id="264" r:id="rId14"/>
    <p:sldId id="278" r:id="rId15"/>
    <p:sldId id="274" r:id="rId16"/>
    <p:sldId id="279" r:id="rId17"/>
    <p:sldId id="280" r:id="rId18"/>
    <p:sldId id="319" r:id="rId19"/>
    <p:sldId id="294" r:id="rId20"/>
    <p:sldId id="339" r:id="rId21"/>
    <p:sldId id="340" r:id="rId22"/>
    <p:sldId id="341" r:id="rId23"/>
    <p:sldId id="342" r:id="rId24"/>
    <p:sldId id="333" r:id="rId25"/>
    <p:sldId id="343" r:id="rId26"/>
    <p:sldId id="336" r:id="rId27"/>
    <p:sldId id="270" r:id="rId28"/>
    <p:sldId id="271" r:id="rId29"/>
    <p:sldId id="272" r:id="rId30"/>
    <p:sldId id="344" r:id="rId31"/>
    <p:sldId id="306" r:id="rId32"/>
    <p:sldId id="311" r:id="rId33"/>
    <p:sldId id="286" r:id="rId34"/>
    <p:sldId id="291" r:id="rId35"/>
    <p:sldId id="34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orient="horz" pos="449">
          <p15:clr>
            <a:srgbClr val="A4A3A4"/>
          </p15:clr>
        </p15:guide>
        <p15:guide id="3" pos="383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ars" initials="d" lastIdx="2" clrIdx="0"/>
  <p:cmAuthor id="1" name="SOL KIM" initials="SK" lastIdx="1" clrIdx="1">
    <p:extLst>
      <p:ext uri="{19B8F6BF-5375-455C-9EA6-DF929625EA0E}">
        <p15:presenceInfo xmlns:p15="http://schemas.microsoft.com/office/powerpoint/2012/main" userId="3e846d57187278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DFDA00"/>
    <a:srgbClr val="4D2307"/>
    <a:srgbClr val="1F8BA1"/>
    <a:srgbClr val="BA08C8"/>
    <a:srgbClr val="FF9933"/>
    <a:srgbClr val="00CCFF"/>
    <a:srgbClr val="6D7709"/>
    <a:srgbClr val="4BD1FB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254"/>
      </p:cViewPr>
      <p:guideLst>
        <p:guide orient="horz" pos="2159"/>
        <p:guide orient="horz" pos="449"/>
        <p:guide pos="38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F150B545-28AE-4A92-9C85-591F96B369FF}" type="datetime1">
              <a:rPr lang="en-US"/>
              <a:pPr lvl="0">
                <a:defRPr lang="en-US" altLang="ko-KR"/>
              </a:pPr>
              <a:t>6/12/2020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en-US" altLang="ko-KR"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en-US" altLang="ko-KR"/>
            </a:pPr>
            <a:r>
              <a:rPr lang="en-US"/>
              <a:t>마스터 텍스트 스타일을 편집합니다</a:t>
            </a:r>
          </a:p>
          <a:p>
            <a:pPr lvl="1">
              <a:defRPr lang="en-US" altLang="ko-KR"/>
            </a:pPr>
            <a:r>
              <a:rPr lang="en-US"/>
              <a:t>둘째 수준</a:t>
            </a:r>
          </a:p>
          <a:p>
            <a:pPr lvl="2">
              <a:defRPr lang="en-US" altLang="ko-KR"/>
            </a:pPr>
            <a:r>
              <a:rPr lang="en-US"/>
              <a:t>셋째 수준</a:t>
            </a:r>
          </a:p>
          <a:p>
            <a:pPr lvl="3">
              <a:defRPr lang="en-US" altLang="ko-KR"/>
            </a:pPr>
            <a:r>
              <a:rPr lang="en-US"/>
              <a:t>넷째 수준</a:t>
            </a:r>
          </a:p>
          <a:p>
            <a:pPr lvl="4">
              <a:defRPr lang="en-US" altLang="ko-KR"/>
            </a:pPr>
            <a:r>
              <a:rPr lang="en-US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en-US" altLang="ko-KR"/>
            </a:pPr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en-US" altLang="ko-KR"/>
            </a:pPr>
            <a:fld id="{0373AF4F-7075-4C2C-B3E6-32BC5923238B}" type="slidenum">
              <a:rPr lang="en-US"/>
              <a:pPr lvl="0">
                <a:defRPr lang="en-US" altLang="ko-KR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445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417693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970058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726587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693516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739466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774801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866095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6437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690487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295513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831906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본문" type="vertTx">
  <p:cSld name="제목 및 세로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본문" type="vertTitleAndTx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내용 및 설명" type="objTx">
  <p:cSld name="내용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그림 및 설명" type="picTx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lvl="0">
              <a:defRPr lang="ko-KR" altLang="en-US"/>
            </a:pPr>
            <a:endParaRPr lang="ko-KR"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 lang="ko-KR" altLang="en-US"/>
            </a:pPr>
            <a:fld id="{00000000-1234-1234-1234-123412341234}" type="slidenum">
              <a:rPr lang="ko-K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  <a:defRPr lang="ko-KR" altLang="en-US"/>
              </a:pPr>
              <a:t>‹#›</a:t>
            </a:fld>
            <a:endParaRPr lang="ko-KR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png"/><Relationship Id="rId4" Type="http://schemas.openxmlformats.org/officeDocument/2006/relationships/hyperlink" Target="https://www.youtube.com/watch?v=4ais0Ez4pcc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8BDErXy5DM&amp;list=PLhzBuObIigYOfZKZrwTAhjuhE3vtlmcw3&amp;index=21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8BDErXy5DM?feature=oembed" TargetMode="Externa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rccK17KE7o?feature=oembed" TargetMode="External"/><Relationship Id="rId6" Type="http://schemas.openxmlformats.org/officeDocument/2006/relationships/image" Target="../media/image38.jpeg"/><Relationship Id="rId5" Type="http://schemas.openxmlformats.org/officeDocument/2006/relationships/hyperlink" Target="https://www.youtube.com/watch?v=wrccK17KE7o&amp;list=PLhzBuObIigYN_755Jg4hxFEiLdRLrKE62&amp;index=6" TargetMode="Externa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2.docx"/><Relationship Id="rId5" Type="http://schemas.openxmlformats.org/officeDocument/2006/relationships/image" Target="../media/image39.emf"/><Relationship Id="rId4" Type="http://schemas.openxmlformats.org/officeDocument/2006/relationships/package" Target="../embeddings/Microsoft_Word_Document1.docx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quizlet.com/_8fisnn?x=1qqt&amp;i=2tig8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v3FojeF4aY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wrccK17KE7o&amp;list=PLhzBuObIigYN_755Jg4hxFEiLdRLrKE62&amp;index=6" TargetMode="External"/><Relationship Id="rId4" Type="http://schemas.openxmlformats.org/officeDocument/2006/relationships/hyperlink" Target="https://www.youtube.com/watch?v=A8BDErXy5DM&amp;list=PLhzBuObIigYOfZKZrwTAhjuhE3vtlmcw3&amp;index=21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v3FojeF4aY?feature=oembed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www.youtube.com/watch?v=-v3FojeF4a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+mj-lt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br>
              <a:rPr lang="en-US" altLang="ko-KR" dirty="0">
                <a:latin typeface="+mj-lt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7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 </a:t>
            </a:r>
            <a:br>
              <a:rPr lang="en-US" altLang="ko-KR" b="1" dirty="0">
                <a:latin typeface="+mj-lt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lt"/>
                <a:ea typeface="1HoonDdukbokki R" panose="02020603020101020101" pitchFamily="18" charset="-127"/>
                <a:cs typeface="Malgun Gothic"/>
              </a:rPr>
              <a:t>바구니 안에 바나나</a:t>
            </a:r>
            <a:br>
              <a:rPr lang="ko-KR" dirty="0">
                <a:latin typeface="+mj-lt"/>
                <a:ea typeface="1HoonDdukbokki R" panose="02020603020101020101" pitchFamily="18" charset="-127"/>
                <a:cs typeface="Malgun Gothic"/>
              </a:rPr>
            </a:br>
            <a:endParaRPr lang="ko-KR" dirty="0"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" name="Picture 85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0" y="0"/>
            <a:ext cx="2575560" cy="2194560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4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4616" y="579457"/>
            <a:ext cx="235094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3100" b="1" dirty="0" err="1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유아.유치</a:t>
            </a:r>
            <a:r>
              <a:rPr lang="ko-KR" altLang="en-US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 </a:t>
            </a:r>
            <a:r>
              <a:rPr lang="en-US" altLang="ko-KR" sz="3100" b="1" dirty="0">
                <a:solidFill>
                  <a:srgbClr val="800080"/>
                </a:solidFill>
                <a:latin typeface="+mj-lt"/>
                <a:ea typeface="1HoonDdukbokki R" panose="02020603020101020101" pitchFamily="18" charset="-127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97436B-8DD8-4E99-8435-02E79587D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20" y="2610035"/>
            <a:ext cx="5536716" cy="353377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C66FDF5-CEF5-43D9-BECE-026B6A42A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536" y="2842635"/>
            <a:ext cx="5262311" cy="33403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D77DBBE-0ABE-49EE-8E88-34BF0FEE8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76" y="2467993"/>
            <a:ext cx="5727393" cy="3636674"/>
          </a:xfrm>
          <a:prstGeom prst="rect">
            <a:avLst/>
          </a:prstGeom>
        </p:spPr>
      </p:pic>
      <p:pic>
        <p:nvPicPr>
          <p:cNvPr id="7" name="Picture 6" descr="A picture containing building, brick, food&#10;&#10;Description automatically generated">
            <a:extLst>
              <a:ext uri="{FF2B5EF4-FFF2-40B4-BE49-F238E27FC236}">
                <a16:creationId xmlns:a16="http://schemas.microsoft.com/office/drawing/2014/main" id="{262D8B5E-05CE-49E2-AEDB-11FEDFDE08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669" y="2947386"/>
            <a:ext cx="4972398" cy="315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01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161ED6A4-E6B2-46DF-8D6D-E61936072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2" y="2348824"/>
            <a:ext cx="5530280" cy="3729724"/>
          </a:xfrm>
          <a:prstGeom prst="rect">
            <a:avLst/>
          </a:prstGeom>
        </p:spPr>
      </p:pic>
      <p:pic>
        <p:nvPicPr>
          <p:cNvPr id="7" name="Picture 6" descr="A picture containing sitting, food&#10;&#10;Description automatically generated">
            <a:extLst>
              <a:ext uri="{FF2B5EF4-FFF2-40B4-BE49-F238E27FC236}">
                <a16:creationId xmlns:a16="http://schemas.microsoft.com/office/drawing/2014/main" id="{5A532E29-4496-4FAA-BCD2-748E81CE7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72" y="2672179"/>
            <a:ext cx="5161559" cy="340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72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>
                <a:latin typeface="+mj-lt"/>
              </a:rPr>
              <a:t>             </a:t>
            </a:r>
            <a:r>
              <a:rPr lang="ko-KR" altLang="en-US" sz="5400" dirty="0">
                <a:latin typeface="+mj-lt"/>
                <a:ea typeface="1HoonDdukbokki R" panose="02020603020101020101" pitchFamily="18" charset="-127"/>
              </a:rPr>
              <a:t>소리 내서 읽어 보세요.</a:t>
            </a:r>
            <a:r>
              <a:rPr lang="ko-KR" altLang="en-US" sz="5400" b="1" dirty="0">
                <a:solidFill>
                  <a:schemeClr val="bg2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</a:t>
            </a:r>
            <a:endParaRPr lang="ko-KR" altLang="en-US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6" name="TextBox 5"/>
          <p:cNvSpPr txBox="1"/>
          <p:nvPr/>
        </p:nvSpPr>
        <p:spPr>
          <a:xfrm>
            <a:off x="1461184" y="2189735"/>
            <a:ext cx="235758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rgbClr val="C00000"/>
                </a:solidFill>
                <a:latin typeface="Arial Black"/>
              </a:rPr>
              <a:t>나비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82870" y="2161397"/>
            <a:ext cx="221694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바다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63439" y="2050382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바구니</a:t>
            </a:r>
            <a:endParaRPr lang="ko-KR" altLang="en-US" sz="6600" b="1" dirty="0">
              <a:solidFill>
                <a:schemeClr val="accent1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A94D78-491E-4FDC-A746-FA28BCB3AF7B}"/>
              </a:ext>
            </a:extLst>
          </p:cNvPr>
          <p:cNvSpPr txBox="1"/>
          <p:nvPr/>
        </p:nvSpPr>
        <p:spPr>
          <a:xfrm>
            <a:off x="847610" y="3868568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바나나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E5CB3-ED6E-4CDD-A797-47C51C5512DE}"/>
              </a:ext>
            </a:extLst>
          </p:cNvPr>
          <p:cNvSpPr txBox="1"/>
          <p:nvPr/>
        </p:nvSpPr>
        <p:spPr>
          <a:xfrm>
            <a:off x="4327532" y="3777005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어부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3D6F98-87A1-4E76-A7C6-887238D1EC19}"/>
              </a:ext>
            </a:extLst>
          </p:cNvPr>
          <p:cNvSpPr txBox="1"/>
          <p:nvPr/>
        </p:nvSpPr>
        <p:spPr>
          <a:xfrm>
            <a:off x="6921818" y="3744919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두부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6BBA55-2BBC-46E2-B8A1-965B4DAEDDF2}"/>
              </a:ext>
            </a:extLst>
          </p:cNvPr>
          <p:cNvSpPr txBox="1"/>
          <p:nvPr/>
        </p:nvSpPr>
        <p:spPr>
          <a:xfrm>
            <a:off x="9572950" y="3724798"/>
            <a:ext cx="19430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</a:rPr>
              <a:t>비누</a:t>
            </a:r>
            <a:endParaRPr lang="en-US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1"/>
      <p:bldP spid="9" grpId="3"/>
      <p:bldP spid="11" grpId="0"/>
      <p:bldP spid="12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34249" y="958324"/>
            <a:ext cx="3411674" cy="28315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ㅂ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비읍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en-US" dirty="0"/>
              <a:t>(</a:t>
            </a:r>
            <a:r>
              <a:rPr lang="ko-KR" altLang="en-US" dirty="0"/>
              <a:t>클릭</a:t>
            </a:r>
            <a:r>
              <a:rPr lang="en-US" altLang="ko-KR" dirty="0"/>
              <a:t>-</a:t>
            </a:r>
            <a:r>
              <a:rPr lang="ko-KR" altLang="en-US" dirty="0"/>
              <a:t>동영상 재생</a:t>
            </a:r>
            <a:r>
              <a:rPr lang="en-US" altLang="ko-KR" dirty="0"/>
              <a:t>)</a:t>
            </a:r>
            <a:endParaRPr lang="en-US" dirty="0"/>
          </a:p>
          <a:p>
            <a:endParaRPr lang="ko-KR" altLang="en-US" dirty="0">
              <a:ea typeface="맑은 고딕"/>
              <a:cs typeface="Arial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D1F484-35C7-4D41-9F03-4B5670F299A1}"/>
              </a:ext>
            </a:extLst>
          </p:cNvPr>
          <p:cNvSpPr txBox="1"/>
          <p:nvPr/>
        </p:nvSpPr>
        <p:spPr>
          <a:xfrm>
            <a:off x="406986" y="4472812"/>
            <a:ext cx="22875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ㅂ</a:t>
            </a:r>
            <a:r>
              <a:rPr lang="ko-KR" altLang="en-US" dirty="0"/>
              <a:t>으로 만들 수 있는 단어들을</a:t>
            </a:r>
            <a:endParaRPr lang="en-US" altLang="ko-KR" dirty="0"/>
          </a:p>
          <a:p>
            <a:r>
              <a:rPr lang="ko-KR" altLang="en-US" dirty="0"/>
              <a:t>함께 따라 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Moviecreator_5-24-2020_112800_PM">
            <a:hlinkClick r:id="" action="ppaction://media"/>
            <a:extLst>
              <a:ext uri="{FF2B5EF4-FFF2-40B4-BE49-F238E27FC236}">
                <a16:creationId xmlns:a16="http://schemas.microsoft.com/office/drawing/2014/main" id="{541CC4C0-44FB-4501-9E3C-2D418005DF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96760" y="373137"/>
            <a:ext cx="7959116" cy="528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96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ㅂ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B116064D-3DD0-4099-B8AB-0FA073C1B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4" y="97155"/>
            <a:ext cx="4282440" cy="59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8004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ㅂ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ㅏ</a:t>
            </a:r>
            <a:r>
              <a:rPr lang="ko-KR" altLang="en-US" dirty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DFDA00"/>
                </a:solidFill>
                <a:ea typeface="맑은 고딕"/>
                <a:cs typeface="Arial"/>
              </a:rPr>
              <a:t>바 나 </a:t>
            </a:r>
            <a:r>
              <a:rPr lang="ko-KR" altLang="en-US" sz="4800" b="1" dirty="0" err="1">
                <a:solidFill>
                  <a:srgbClr val="DFDA00"/>
                </a:solidFill>
                <a:ea typeface="맑은 고딕"/>
                <a:cs typeface="Arial"/>
              </a:rPr>
              <a:t>나</a:t>
            </a:r>
            <a:endParaRPr lang="en-US" altLang="ko-KR" sz="4800" b="1" dirty="0">
              <a:solidFill>
                <a:srgbClr val="DFDA00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F32F9FD-0538-4FAD-AECB-4995E4C2E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94" y="116205"/>
            <a:ext cx="4282440" cy="5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620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ㅂ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ㅣ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비</a:t>
            </a:r>
            <a:r>
              <a:rPr lang="ko-KR" altLang="en-US" sz="4800" b="1" dirty="0">
                <a:solidFill>
                  <a:schemeClr val="accent6">
                    <a:lumMod val="75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chemeClr val="accent2">
                    <a:lumMod val="40000"/>
                    <a:lumOff val="60000"/>
                  </a:schemeClr>
                </a:solidFill>
                <a:ea typeface="맑은 고딕"/>
                <a:cs typeface="Arial"/>
              </a:rPr>
              <a:t>누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09FCE8FD-8351-493C-AE98-403223020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247" y="85725"/>
            <a:ext cx="435864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200698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ㅂ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8004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ㅂ</a:t>
            </a:r>
            <a:r>
              <a:rPr lang="ko-KR" altLang="en-US" dirty="0">
                <a:ea typeface="맑은 고딕"/>
                <a:cs typeface="Arial"/>
              </a:rPr>
              <a:t>과 </a:t>
            </a:r>
            <a:r>
              <a:rPr lang="ko-KR" altLang="en-US" sz="3200" b="1" dirty="0">
                <a:solidFill>
                  <a:schemeClr val="accent4">
                    <a:lumMod val="50000"/>
                  </a:schemeClr>
                </a:solidFill>
                <a:ea typeface="맑은 고딕"/>
                <a:cs typeface="Arial"/>
              </a:rPr>
              <a:t>ㅜ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부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r>
              <a:rPr lang="ko-KR" altLang="en-US" sz="48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엉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이</a:t>
            </a:r>
            <a:endParaRPr lang="en-US" altLang="ko-KR" sz="4800" b="1" dirty="0">
              <a:solidFill>
                <a:schemeClr val="accent4"/>
              </a:solidFill>
              <a:ea typeface="맑은 고딕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ea typeface="맑은 고딕"/>
                <a:cs typeface="Arial"/>
              </a:rPr>
              <a:t>함께 따라 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B530709-ADCF-44E8-BBE9-0B2C64423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323" y="132953"/>
            <a:ext cx="4282440" cy="599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63A5030C-FB5A-4050-9633-2A71D56A1EC9}"/>
              </a:ext>
            </a:extLst>
          </p:cNvPr>
          <p:cNvSpPr/>
          <p:nvPr/>
        </p:nvSpPr>
        <p:spPr>
          <a:xfrm>
            <a:off x="138898" y="1476552"/>
            <a:ext cx="1856520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DE5A9A-C0C4-4011-844A-CAA5FA1E3206}"/>
              </a:ext>
            </a:extLst>
          </p:cNvPr>
          <p:cNvSpPr txBox="1"/>
          <p:nvPr/>
        </p:nvSpPr>
        <p:spPr>
          <a:xfrm>
            <a:off x="91097" y="2063642"/>
            <a:ext cx="1608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BA08C8"/>
                </a:solidFill>
              </a:rPr>
              <a:t>그림에 맞는 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단어에</a:t>
            </a:r>
            <a:endParaRPr lang="en-US" altLang="ko-KR" sz="2000" dirty="0">
              <a:solidFill>
                <a:srgbClr val="BA08C8"/>
              </a:solidFill>
            </a:endParaRPr>
          </a:p>
          <a:p>
            <a:r>
              <a:rPr lang="ko-KR" altLang="en-US" sz="2000" dirty="0">
                <a:solidFill>
                  <a:srgbClr val="BA08C8"/>
                </a:solidFill>
              </a:rPr>
              <a:t>선을 그어요</a:t>
            </a:r>
            <a:r>
              <a:rPr lang="en-US" altLang="ko-KR" dirty="0"/>
              <a:t>.</a:t>
            </a:r>
          </a:p>
        </p:txBody>
      </p:sp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295E372B-C015-467F-8F1E-2BABC7461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233" y="146020"/>
            <a:ext cx="5459767" cy="59817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F68C07-2277-44B4-9B1D-57D1ED573D53}"/>
              </a:ext>
            </a:extLst>
          </p:cNvPr>
          <p:cNvCxnSpPr/>
          <p:nvPr/>
        </p:nvCxnSpPr>
        <p:spPr>
          <a:xfrm>
            <a:off x="5903650" y="1402672"/>
            <a:ext cx="1065321" cy="358657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267B59-16AF-486A-BFE2-6AE1E198C3F9}"/>
              </a:ext>
            </a:extLst>
          </p:cNvPr>
          <p:cNvCxnSpPr/>
          <p:nvPr/>
        </p:nvCxnSpPr>
        <p:spPr>
          <a:xfrm flipV="1">
            <a:off x="5903650" y="1402672"/>
            <a:ext cx="1065321" cy="177553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B1B5917-F5F4-4AB4-BF26-2492272EAC2F}"/>
              </a:ext>
            </a:extLst>
          </p:cNvPr>
          <p:cNvCxnSpPr/>
          <p:nvPr/>
        </p:nvCxnSpPr>
        <p:spPr>
          <a:xfrm flipV="1">
            <a:off x="5903650" y="3079305"/>
            <a:ext cx="1065321" cy="18300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+mj-lt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+mj-lt"/>
                <a:ea typeface="Malgun Gothic"/>
                <a:cs typeface="Malgun Gothic"/>
              </a:rPr>
              <a:t>  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한 주간 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j-lt"/>
                <a:ea typeface="1HoonDdukbokki R" panose="02020603020101020101" pitchFamily="18" charset="-127"/>
                <a:cs typeface="Malgun Gothic"/>
              </a:rPr>
              <a:t>            이름 불러 볼게요!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1946909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A58FDB7-F8AB-48B2-B70D-BD120198E718}"/>
              </a:ext>
            </a:extLst>
          </p:cNvPr>
          <p:cNvSpPr txBox="1"/>
          <p:nvPr/>
        </p:nvSpPr>
        <p:spPr>
          <a:xfrm>
            <a:off x="0" y="6200698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ㅂ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6F8C603B-ADB2-4F1D-A7C9-6F07195AB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10" y="790584"/>
            <a:ext cx="10275162" cy="54101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FFC09D8-8C54-4851-9A55-77A28CFD5286}"/>
              </a:ext>
            </a:extLst>
          </p:cNvPr>
          <p:cNvSpPr txBox="1"/>
          <p:nvPr/>
        </p:nvSpPr>
        <p:spPr>
          <a:xfrm>
            <a:off x="3168172" y="4094327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어  부</a:t>
            </a:r>
            <a:endParaRPr lang="en-US" sz="4400" b="1" dirty="0">
              <a:solidFill>
                <a:srgbClr val="C00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6" name="Google Shape;99;p3">
            <a:extLst>
              <a:ext uri="{FF2B5EF4-FFF2-40B4-BE49-F238E27FC236}">
                <a16:creationId xmlns:a16="http://schemas.microsoft.com/office/drawing/2014/main" id="{42CAF87C-224B-4A2A-98D9-879026BEB8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0142" y="73285"/>
            <a:ext cx="10244830" cy="85934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algn="ctr"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altLang="en-US" sz="4400" dirty="0"/>
              <a:t> </a:t>
            </a:r>
            <a:r>
              <a:rPr lang="ko-KR" altLang="en-US" sz="49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기차 타고 끝말잇기</a:t>
            </a:r>
            <a:endParaRPr lang="ko-KR" altLang="en-US" sz="4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D76BAB-4977-4D3A-B0CD-7485ECC39C29}"/>
              </a:ext>
            </a:extLst>
          </p:cNvPr>
          <p:cNvSpPr txBox="1"/>
          <p:nvPr/>
        </p:nvSpPr>
        <p:spPr>
          <a:xfrm>
            <a:off x="6641801" y="4094327"/>
            <a:ext cx="15953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rgbClr val="FFC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엉 이</a:t>
            </a:r>
            <a:endParaRPr lang="en-US" sz="4400" b="1" dirty="0">
              <a:solidFill>
                <a:srgbClr val="FFC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3E26AF-1BC7-468F-AB5F-8306BFB13B28}"/>
              </a:ext>
            </a:extLst>
          </p:cNvPr>
          <p:cNvSpPr/>
          <p:nvPr/>
        </p:nvSpPr>
        <p:spPr>
          <a:xfrm>
            <a:off x="5726097" y="4163627"/>
            <a:ext cx="724094" cy="6308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solidFill>
                  <a:srgbClr val="FFC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부</a:t>
            </a:r>
            <a:endParaRPr lang="en-US" sz="4400" b="1" dirty="0">
              <a:solidFill>
                <a:srgbClr val="FFC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C7389B-69BE-41CF-B44C-044BE0A4323E}"/>
              </a:ext>
            </a:extLst>
          </p:cNvPr>
          <p:cNvSpPr/>
          <p:nvPr/>
        </p:nvSpPr>
        <p:spPr>
          <a:xfrm>
            <a:off x="8706100" y="4094327"/>
            <a:ext cx="724094" cy="6308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b="1" dirty="0">
                <a:solidFill>
                  <a:srgbClr val="3333FF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이</a:t>
            </a:r>
            <a:endParaRPr lang="en-US" sz="4400" b="1" dirty="0">
              <a:solidFill>
                <a:srgbClr val="3333FF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B39437-3D44-41D8-BECC-EAFFF3EF4262}"/>
              </a:ext>
            </a:extLst>
          </p:cNvPr>
          <p:cNvSpPr txBox="1"/>
          <p:nvPr/>
        </p:nvSpPr>
        <p:spPr>
          <a:xfrm>
            <a:off x="9782806" y="4007718"/>
            <a:ext cx="6303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b="1" dirty="0">
                <a:solidFill>
                  <a:srgbClr val="3333FF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불</a:t>
            </a:r>
            <a:endParaRPr lang="en-US" sz="4400" b="1" dirty="0">
              <a:solidFill>
                <a:srgbClr val="3333FF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188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199313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동화 속으로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  </a:t>
            </a: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곰과 여우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471E2A-87EE-4D20-8975-9E64E1C6952C}"/>
              </a:ext>
            </a:extLst>
          </p:cNvPr>
          <p:cNvSpPr txBox="1"/>
          <p:nvPr/>
        </p:nvSpPr>
        <p:spPr>
          <a:xfrm>
            <a:off x="838198" y="3463694"/>
            <a:ext cx="2485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+mj-lt"/>
                <a:ea typeface="1HoonDdukbokki R" panose="02020603020101020101" pitchFamily="18" charset="-127"/>
              </a:rPr>
              <a:t>선생님께서 읽어 주시는 동화를 잘 들어 봐요</a:t>
            </a:r>
            <a:r>
              <a:rPr lang="en-US" altLang="ko-KR" sz="2400" dirty="0">
                <a:latin typeface="+mj-lt"/>
                <a:ea typeface="1HoonDdukbokki R" panose="02020603020101020101" pitchFamily="18" charset="-127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E69B84-5C50-4045-9DD2-7A13D790E763}"/>
              </a:ext>
            </a:extLst>
          </p:cNvPr>
          <p:cNvSpPr txBox="1"/>
          <p:nvPr/>
        </p:nvSpPr>
        <p:spPr>
          <a:xfrm>
            <a:off x="9863092" y="4810232"/>
            <a:ext cx="1845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&lt;</a:t>
            </a:r>
            <a:r>
              <a:rPr lang="ko-KR" altLang="en-US" dirty="0"/>
              <a:t>국어활동 </a:t>
            </a:r>
            <a:r>
              <a:rPr lang="en-US" altLang="ko-KR" dirty="0"/>
              <a:t>1-1&gt;</a:t>
            </a:r>
            <a:endParaRPr lang="en-US" dirty="0"/>
          </a:p>
        </p:txBody>
      </p:sp>
      <p:pic>
        <p:nvPicPr>
          <p:cNvPr id="4" name="Picture 3" descr="A picture containing indoor, box, table&#10;&#10;Description automatically generated">
            <a:extLst>
              <a:ext uri="{FF2B5EF4-FFF2-40B4-BE49-F238E27FC236}">
                <a16:creationId xmlns:a16="http://schemas.microsoft.com/office/drawing/2014/main" id="{E12556DC-42A6-42BB-9B08-773D1D8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65" y="270072"/>
            <a:ext cx="5248411" cy="590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food&#10;&#10;Description automatically generated">
            <a:extLst>
              <a:ext uri="{FF2B5EF4-FFF2-40B4-BE49-F238E27FC236}">
                <a16:creationId xmlns:a16="http://schemas.microsoft.com/office/drawing/2014/main" id="{8F02339B-8D39-4D18-A14A-EC6E56FD0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10" y="365125"/>
            <a:ext cx="4733541" cy="5734256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39715109-FDBC-4053-B55A-6ED73212C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900" y="365125"/>
            <a:ext cx="4629900" cy="57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164D969-46F1-44FC-B488-3FA68C6775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707"/>
            <a:ext cx="12188952" cy="6656293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3003D4E-E9FF-4669-90E7-7CED08158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7101"/>
          <a:stretch/>
        </p:blipFill>
        <p:spPr>
          <a:xfrm flipV="1">
            <a:off x="2" y="1"/>
            <a:ext cx="12191999" cy="1878950"/>
          </a:xfrm>
          <a:custGeom>
            <a:avLst/>
            <a:gdLst>
              <a:gd name="connsiteX0" fmla="*/ 0 w 12191999"/>
              <a:gd name="connsiteY0" fmla="*/ 1878950 h 1878950"/>
              <a:gd name="connsiteX1" fmla="*/ 12191999 w 12191999"/>
              <a:gd name="connsiteY1" fmla="*/ 1878950 h 1878950"/>
              <a:gd name="connsiteX2" fmla="*/ 12191999 w 12191999"/>
              <a:gd name="connsiteY2" fmla="*/ 0 h 1878950"/>
              <a:gd name="connsiteX3" fmla="*/ 0 w 12191999"/>
              <a:gd name="connsiteY3" fmla="*/ 0 h 187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878950">
                <a:moveTo>
                  <a:pt x="0" y="1878950"/>
                </a:moveTo>
                <a:lnTo>
                  <a:pt x="12191999" y="187895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7D98261-3895-4FB5-B9CE-26FAF635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914024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393783" y="354830"/>
            <a:ext cx="10092157" cy="1490412"/>
          </a:xfrm>
        </p:spPr>
        <p:txBody>
          <a:bodyPr>
            <a:normAutofit/>
          </a:bodyPr>
          <a:lstStyle/>
          <a:p>
            <a:pPr>
              <a:defRPr lang="en-US" altLang="ko-KR"/>
            </a:pPr>
            <a:r>
              <a:rPr lang="ko-KR" altLang="en-US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</a:rPr>
              <a:t>동화 속에 누가 나오나요</a:t>
            </a:r>
            <a:r>
              <a:rPr lang="en-US" altLang="ko-KR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ko-KR" altLang="en-US" dirty="0">
              <a:solidFill>
                <a:srgbClr val="FFFFFF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5257800" y="1553134"/>
            <a:ext cx="6128539" cy="3751732"/>
          </a:xfrm>
        </p:spPr>
        <p:txBody>
          <a:bodyPr anchor="ctr">
            <a:normAutofit/>
          </a:bodyPr>
          <a:lstStyle/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200" dirty="0">
                <a:solidFill>
                  <a:srgbClr val="FFFFFF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</a:p>
          <a:p>
            <a:pPr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 marL="114300" indent="0">
              <a:buNone/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  <a:p>
            <a:pPr>
              <a:defRPr lang="en-US" altLang="ko-KR"/>
            </a:pPr>
            <a:endParaRPr lang="ko-KR" altLang="en-US" sz="2200" dirty="0">
              <a:solidFill>
                <a:srgbClr val="FFFFFF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E0A01E6-95B9-424D-93AE-19F4928DF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044454"/>
            <a:ext cx="12188952" cy="81354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379941-DFD6-42B8-B010-E6663D925E30}"/>
              </a:ext>
            </a:extLst>
          </p:cNvPr>
          <p:cNvSpPr txBox="1"/>
          <p:nvPr/>
        </p:nvSpPr>
        <p:spPr>
          <a:xfrm>
            <a:off x="336633" y="2748691"/>
            <a:ext cx="1149545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8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혼자 꿀을 먹으려 했던 여우가 마지막에 울고 있네요</a:t>
            </a:r>
            <a:r>
              <a:rPr lang="en-US" altLang="ko-KR" sz="38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.</a:t>
            </a:r>
          </a:p>
          <a:p>
            <a:r>
              <a:rPr lang="ko-KR" altLang="en-US" sz="38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왜 울고 있나요</a:t>
            </a:r>
            <a:r>
              <a:rPr lang="en-US" altLang="ko-KR" sz="3800" dirty="0">
                <a:solidFill>
                  <a:srgbClr val="FFFFFF"/>
                </a:solidFill>
                <a:latin typeface="+mj-lt"/>
                <a:ea typeface="1HoonDdukbokki R" panose="02020603020101020101" pitchFamily="18" charset="-127"/>
                <a:cs typeface="Calibri"/>
                <a:sym typeface="Calibri"/>
              </a:rPr>
              <a:t>?</a:t>
            </a:r>
            <a:endParaRPr lang="en-US" sz="3800" dirty="0">
              <a:solidFill>
                <a:srgbClr val="FFFFFF"/>
              </a:solidFill>
              <a:latin typeface="+mj-lt"/>
              <a:ea typeface="1HoonDdukbokki R" panose="02020603020101020101" pitchFamily="18" charset="-127"/>
              <a:cs typeface="Calibri"/>
              <a:sym typeface="Calibri"/>
            </a:endParaRP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E5BB005A-83FF-4941-AB34-334426B147B6}"/>
              </a:ext>
            </a:extLst>
          </p:cNvPr>
          <p:cNvSpPr/>
          <p:nvPr/>
        </p:nvSpPr>
        <p:spPr>
          <a:xfrm>
            <a:off x="2499014" y="1519188"/>
            <a:ext cx="4197927" cy="1241350"/>
          </a:xfrm>
          <a:prstGeom prst="wedgeRoundRectCallout">
            <a:avLst>
              <a:gd name="adj1" fmla="val -71126"/>
              <a:gd name="adj2" fmla="val 9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000" dirty="0">
                <a:latin typeface="+mj-lt"/>
                <a:ea typeface="1HoonDdukbokki R" panose="02020603020101020101" pitchFamily="18" charset="-127"/>
              </a:rPr>
              <a:t>곰</a:t>
            </a:r>
            <a:r>
              <a:rPr lang="en-US" altLang="ko-KR" sz="50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5000" dirty="0">
                <a:latin typeface="+mj-lt"/>
                <a:ea typeface="1HoonDdukbokki R" panose="02020603020101020101" pitchFamily="18" charset="-127"/>
              </a:rPr>
              <a:t>여우</a:t>
            </a:r>
            <a:r>
              <a:rPr lang="en-US" altLang="ko-KR" sz="50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5000" dirty="0">
                <a:latin typeface="+mj-lt"/>
                <a:ea typeface="1HoonDdukbokki R" panose="02020603020101020101" pitchFamily="18" charset="-127"/>
              </a:rPr>
              <a:t>벌</a:t>
            </a:r>
            <a:endParaRPr lang="en-US" sz="5000" dirty="0"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D04AB3DC-3077-4E50-9315-6A3D55DE14BC}"/>
              </a:ext>
            </a:extLst>
          </p:cNvPr>
          <p:cNvSpPr/>
          <p:nvPr/>
        </p:nvSpPr>
        <p:spPr>
          <a:xfrm>
            <a:off x="2596126" y="4141375"/>
            <a:ext cx="6547874" cy="1533285"/>
          </a:xfrm>
          <a:prstGeom prst="wedgeRoundRectCallout">
            <a:avLst>
              <a:gd name="adj1" fmla="val -71126"/>
              <a:gd name="adj2" fmla="val 9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latin typeface="+mj-lt"/>
                <a:ea typeface="1HoonDdukbokki R" panose="02020603020101020101" pitchFamily="18" charset="-127"/>
              </a:rPr>
              <a:t>벌들이 여우를 쫓아와서 따끔따끔 침을 쏘아요</a:t>
            </a:r>
            <a:r>
              <a:rPr lang="en-US" altLang="ko-KR" sz="2800" dirty="0"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2800" dirty="0">
                <a:latin typeface="+mj-lt"/>
                <a:ea typeface="1HoonDdukbokki R" panose="02020603020101020101" pitchFamily="18" charset="-127"/>
              </a:rPr>
              <a:t>너무 아파서 울고 있어요</a:t>
            </a:r>
            <a:r>
              <a:rPr lang="en-US" altLang="ko-KR" sz="2800" dirty="0">
                <a:latin typeface="+mj-lt"/>
                <a:ea typeface="1HoonDdukbokki R" panose="02020603020101020101" pitchFamily="18" charset="-127"/>
              </a:rPr>
              <a:t>.</a:t>
            </a:r>
            <a:r>
              <a:rPr lang="ko-KR" altLang="en-US" sz="2800" dirty="0">
                <a:latin typeface="+mj-lt"/>
                <a:ea typeface="1HoonDdukbokki R" panose="02020603020101020101" pitchFamily="18" charset="-127"/>
              </a:rPr>
              <a:t> </a:t>
            </a:r>
            <a:endParaRPr lang="en-US" sz="2800" dirty="0">
              <a:latin typeface="+mj-lt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3723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E77AD3-0DC8-48EE-997B-8984B6A07404}"/>
              </a:ext>
            </a:extLst>
          </p:cNvPr>
          <p:cNvSpPr/>
          <p:nvPr/>
        </p:nvSpPr>
        <p:spPr>
          <a:xfrm>
            <a:off x="1694140" y="5844104"/>
            <a:ext cx="889616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https://www.youtube.com/watch?v=A8BDErXy5DM&amp;list=PLhzBuObIigYOfZKZrwTAhjuhE3vtlmcw3&amp;index=21</a:t>
            </a:r>
            <a:endParaRPr lang="en-US" sz="1400" dirty="0"/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2563" y="104606"/>
            <a:ext cx="11346873" cy="1204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 </a:t>
            </a:r>
            <a:r>
              <a:rPr lang="ko-KR" altLang="en-US" sz="5900" dirty="0">
                <a:latin typeface="+mj-lt"/>
                <a:ea typeface="1HoonDdukbokki R" panose="02020603020101020101" pitchFamily="18" charset="-127"/>
              </a:rPr>
              <a:t>동화 보고 이야기해요 </a:t>
            </a:r>
            <a:r>
              <a:rPr lang="ko-KR" altLang="en-US" sz="5900" dirty="0">
                <a:ln w="25400" cap="flat" cmpd="sng" algn="ctr">
                  <a:noFill/>
                  <a:prstDash val="solid"/>
                  <a:round/>
                </a:ln>
                <a:gradFill flip="none" rotWithShape="1">
                  <a:gsLst>
                    <a:gs pos="0">
                      <a:schemeClr val="accent5">
                        <a:lumMod val="67000"/>
                      </a:schemeClr>
                    </a:gs>
                    <a:gs pos="48000">
                      <a:schemeClr val="accent5">
                        <a:lumMod val="97000"/>
                        <a:lumOff val="3000"/>
                      </a:schemeClr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+mj-lt"/>
                <a:ea typeface="1HoonDdukbokki R" panose="02020603020101020101" pitchFamily="18" charset="-127"/>
              </a:rPr>
              <a:t>&lt;해와 바람&gt;</a:t>
            </a:r>
            <a:endParaRPr lang="ko-KR" altLang="en-US" sz="5900" dirty="0">
              <a:gradFill flip="none" rotWithShape="1">
                <a:gsLst>
                  <a:gs pos="0">
                    <a:schemeClr val="accent5">
                      <a:lumMod val="67000"/>
                    </a:schemeClr>
                  </a:gs>
                  <a:gs pos="48000">
                    <a:schemeClr val="accent5">
                      <a:lumMod val="97000"/>
                      <a:lumOff val="3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  <p:pic>
        <p:nvPicPr>
          <p:cNvPr id="2" name="Online Media 1" title="￭ﾕﾴ￬ﾙﾀ ￫ﾰﾔ￫ﾞﾌ | ￬ﾝﾴ￬ﾆﾝ￬ﾝﾴ￬ﾕﾼ￪ﾸﾰ | ￭ﾕﾑ￭ﾁﾬ￭ﾐﾁ! ￬ﾝﾸ￪ﾸﾰ￫ﾏﾙ￭ﾙﾔ">
            <a:hlinkClick r:id="" action="ppaction://media"/>
            <a:extLst>
              <a:ext uri="{FF2B5EF4-FFF2-40B4-BE49-F238E27FC236}">
                <a16:creationId xmlns:a16="http://schemas.microsoft.com/office/drawing/2014/main" id="{7EAA8610-C7A8-46B8-8C3C-8423C44D4B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19103" y="1358473"/>
            <a:ext cx="8353792" cy="443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54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348F6FA-D6DB-4323-9CCE-83D1450FDB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7662"/>
          <a:stretch/>
        </p:blipFill>
        <p:spPr>
          <a:xfrm>
            <a:off x="3523486" y="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9;p3">
            <a:extLst>
              <a:ext uri="{FF2B5EF4-FFF2-40B4-BE49-F238E27FC236}">
                <a16:creationId xmlns:a16="http://schemas.microsoft.com/office/drawing/2014/main" id="{E19BBA72-66FF-4905-8F32-3CCBADB816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3454" y="390668"/>
            <a:ext cx="4151959" cy="8393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91424" tIns="45700" rIns="91424" bIns="45700" anchor="b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2200" b="0" i="0" u="none" strike="noStrike" kern="1200" cap="none" normalizeH="0" dirty="0">
                <a:latin typeface="+mj-lt"/>
                <a:sym typeface="Calibri"/>
              </a:rPr>
              <a:t> </a:t>
            </a:r>
            <a:endParaRPr lang="ko-KR" altLang="en-US" sz="22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2200" dirty="0">
                <a:latin typeface="+mj-lt"/>
              </a:rPr>
              <a:t>  </a:t>
            </a: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동화 보고 이야기해요</a:t>
            </a:r>
            <a:br>
              <a:rPr lang="en-US" altLang="ko-KR" sz="3200" dirty="0">
                <a:latin typeface="+mj-lt"/>
                <a:ea typeface="1HoonDdukbokki R" panose="02020603020101020101" pitchFamily="18" charset="-127"/>
              </a:rPr>
            </a:br>
            <a:r>
              <a:rPr lang="ko-KR" altLang="en-US" sz="3200" dirty="0">
                <a:ln w="25400" cap="flat" cmpd="sng" algn="ctr">
                  <a:noFill/>
                  <a:prstDash val="solid"/>
                  <a:round/>
                </a:ln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+mj-lt"/>
                <a:ea typeface="1HoonDdukbokki R" panose="02020603020101020101" pitchFamily="18" charset="-127"/>
              </a:rPr>
              <a:t>&lt;해와 바람&gt;</a:t>
            </a:r>
            <a:endParaRPr lang="ko-KR" altLang="en-US" sz="3200" dirty="0"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496BEB-B5C7-411A-A9BB-9AACEB339679}"/>
              </a:ext>
            </a:extLst>
          </p:cNvPr>
          <p:cNvSpPr txBox="1"/>
          <p:nvPr/>
        </p:nvSpPr>
        <p:spPr>
          <a:xfrm>
            <a:off x="306127" y="3323505"/>
            <a:ext cx="5700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나그네는 외투를 왜 벗었나요</a:t>
            </a:r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7572D-A163-4F8F-ACF5-7DDA99109EC5}"/>
              </a:ext>
            </a:extLst>
          </p:cNvPr>
          <p:cNvSpPr txBox="1"/>
          <p:nvPr/>
        </p:nvSpPr>
        <p:spPr>
          <a:xfrm>
            <a:off x="306127" y="1697973"/>
            <a:ext cx="118817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3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해와 바람은 누가 더 센지 알아보려고 내기를 했어요</a:t>
            </a:r>
            <a:r>
              <a:rPr lang="en-US" altLang="ko-KR" sz="3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3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누가 이겼나요</a:t>
            </a:r>
            <a:r>
              <a:rPr lang="en-US" altLang="ko-KR" sz="3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?</a:t>
            </a:r>
            <a:endParaRPr lang="en-US" sz="3000" b="1" dirty="0">
              <a:solidFill>
                <a:schemeClr val="accent1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95166-3879-407B-ACAB-D24C3C691D8E}"/>
              </a:ext>
            </a:extLst>
          </p:cNvPr>
          <p:cNvSpPr txBox="1"/>
          <p:nvPr/>
        </p:nvSpPr>
        <p:spPr>
          <a:xfrm>
            <a:off x="306127" y="4930557"/>
            <a:ext cx="1046472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spcAft>
                <a:spcPts val="600"/>
              </a:spcAft>
              <a:defRPr sz="2800" b="1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defRPr>
            </a:lvl1pPr>
          </a:lstStyle>
          <a:p>
            <a:r>
              <a:rPr lang="ko-KR" altLang="en-US" sz="3200" dirty="0">
                <a:latin typeface="+mj-lt"/>
              </a:rPr>
              <a:t>해가 말했어요</a:t>
            </a:r>
            <a:r>
              <a:rPr lang="en-US" altLang="ko-KR" sz="3200" dirty="0">
                <a:latin typeface="+mj-lt"/>
              </a:rPr>
              <a:t>. “</a:t>
            </a:r>
            <a:r>
              <a:rPr lang="ko-KR" altLang="en-US" sz="3200" dirty="0">
                <a:latin typeface="+mj-lt"/>
              </a:rPr>
              <a:t>바람아</a:t>
            </a:r>
            <a:r>
              <a:rPr lang="en-US" altLang="ko-KR" sz="3200" dirty="0">
                <a:latin typeface="+mj-lt"/>
              </a:rPr>
              <a:t>, </a:t>
            </a:r>
            <a:r>
              <a:rPr lang="ko-KR" altLang="en-US" sz="3200" dirty="0">
                <a:latin typeface="+mj-lt"/>
              </a:rPr>
              <a:t>힘이 세다고 잘난 척하면 못써</a:t>
            </a:r>
            <a:r>
              <a:rPr lang="en-US" altLang="ko-KR" sz="3200" dirty="0">
                <a:latin typeface="+mj-lt"/>
              </a:rPr>
              <a:t>.” </a:t>
            </a:r>
          </a:p>
          <a:p>
            <a:r>
              <a:rPr lang="ko-KR" altLang="en-US" sz="3200" dirty="0">
                <a:latin typeface="+mj-lt"/>
              </a:rPr>
              <a:t>우리의 생각을 나눠 봐요</a:t>
            </a:r>
            <a:r>
              <a:rPr lang="en-US" altLang="ko-KR" sz="3200" dirty="0">
                <a:latin typeface="+mj-lt"/>
              </a:rPr>
              <a:t>.</a:t>
            </a:r>
            <a:endParaRPr lang="en-US" sz="32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36E0CD-9907-46B9-B94D-A3FB3DB92FE0}"/>
              </a:ext>
            </a:extLst>
          </p:cNvPr>
          <p:cNvSpPr txBox="1"/>
          <p:nvPr/>
        </p:nvSpPr>
        <p:spPr>
          <a:xfrm>
            <a:off x="4348685" y="2364111"/>
            <a:ext cx="598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해</a:t>
            </a:r>
            <a:endParaRPr lang="en-US" sz="40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E01C96-7D80-4DD3-95D6-A83DEDA4EA1D}"/>
              </a:ext>
            </a:extLst>
          </p:cNvPr>
          <p:cNvSpPr txBox="1"/>
          <p:nvPr/>
        </p:nvSpPr>
        <p:spPr>
          <a:xfrm>
            <a:off x="1098076" y="4087181"/>
            <a:ext cx="104162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>
                <a:latin typeface="+mj-lt"/>
                <a:ea typeface="1HoonDdukbokki R" panose="02020603020101020101" pitchFamily="18" charset="-127"/>
              </a:rPr>
              <a:t>너무 더워서 참다 못한 나그네는 외투를 벗어 던졌어요</a:t>
            </a:r>
            <a:r>
              <a:rPr lang="en-US" altLang="ko-KR" sz="3000" dirty="0"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3000" dirty="0">
              <a:latin typeface="+mj-lt"/>
              <a:ea typeface="1HoonDdukbokki R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9117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5D7A84-6845-414E-A99C-D1411C14B7E1}"/>
              </a:ext>
            </a:extLst>
          </p:cNvPr>
          <p:cNvSpPr txBox="1"/>
          <p:nvPr/>
        </p:nvSpPr>
        <p:spPr>
          <a:xfrm>
            <a:off x="9004852" y="3156671"/>
            <a:ext cx="679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산</a:t>
            </a:r>
            <a:endParaRPr lang="en-US" sz="4800" b="1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BE5436EB-8C45-4C80-8655-7E4FB2DC7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69" y="90979"/>
            <a:ext cx="5160303" cy="603787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0A87E24-3C29-4E16-A4A7-9037AF3AF623}"/>
              </a:ext>
            </a:extLst>
          </p:cNvPr>
          <p:cNvSpPr txBox="1">
            <a:spLocks/>
          </p:cNvSpPr>
          <p:nvPr/>
        </p:nvSpPr>
        <p:spPr>
          <a:xfrm>
            <a:off x="301815" y="756074"/>
            <a:ext cx="4424768" cy="4775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70000"/>
              </a:lnSpc>
            </a:pPr>
            <a:r>
              <a:rPr lang="ko-KR" altLang="en-US" sz="3600" kern="0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ㅂ</a:t>
            </a: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으로 만든</a:t>
            </a:r>
            <a:r>
              <a:rPr lang="en-US" altLang="ko-KR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글자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00000"/>
              </a:lnSpc>
            </a:pP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00000"/>
              </a:lnSpc>
            </a:pP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바지 부채</a:t>
            </a:r>
            <a:br>
              <a:rPr lang="en-US" altLang="ko-KR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두부 부자 바가지 비 보자기 바구니   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 algn="ctr">
              <a:lnSpc>
                <a:spcPct val="100000"/>
              </a:lnSpc>
            </a:pPr>
            <a:r>
              <a:rPr lang="ko-KR" altLang="en-US" sz="3600" kern="0" dirty="0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보라</a:t>
            </a:r>
            <a:endParaRPr lang="en-US" altLang="ko-KR" sz="3600" kern="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A2BF6-56C5-42AD-A89F-D5ABF1864BF1}"/>
              </a:ext>
            </a:extLst>
          </p:cNvPr>
          <p:cNvSpPr txBox="1"/>
          <p:nvPr/>
        </p:nvSpPr>
        <p:spPr>
          <a:xfrm>
            <a:off x="5709107" y="2586696"/>
            <a:ext cx="322813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1HoonDdukbokki R" panose="02020603020101020101" pitchFamily="18" charset="-127"/>
              </a:rPr>
              <a:t>ㅂ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21586-80F5-467B-98D3-CF88D4C920F3}"/>
              </a:ext>
            </a:extLst>
          </p:cNvPr>
          <p:cNvSpPr txBox="1"/>
          <p:nvPr/>
        </p:nvSpPr>
        <p:spPr>
          <a:xfrm>
            <a:off x="7484047" y="2440722"/>
            <a:ext cx="473206" cy="4367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err="1">
                <a:solidFill>
                  <a:schemeClr val="accent1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ㅂ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FF4A35F-F548-4DAB-8875-2BD2BEF753F6}"/>
              </a:ext>
            </a:extLst>
          </p:cNvPr>
          <p:cNvCxnSpPr>
            <a:cxnSpLocks/>
          </p:cNvCxnSpPr>
          <p:nvPr/>
        </p:nvCxnSpPr>
        <p:spPr>
          <a:xfrm>
            <a:off x="6533195" y="4361017"/>
            <a:ext cx="0" cy="124044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5DFF5F-630E-4C20-8947-67C61DD42947}"/>
              </a:ext>
            </a:extLst>
          </p:cNvPr>
          <p:cNvCxnSpPr>
            <a:cxnSpLocks/>
          </p:cNvCxnSpPr>
          <p:nvPr/>
        </p:nvCxnSpPr>
        <p:spPr>
          <a:xfrm>
            <a:off x="7827285" y="4338502"/>
            <a:ext cx="0" cy="124044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6C7AA5A-AAC6-4430-80D7-EF3A61467538}"/>
              </a:ext>
            </a:extLst>
          </p:cNvPr>
          <p:cNvCxnSpPr>
            <a:cxnSpLocks/>
          </p:cNvCxnSpPr>
          <p:nvPr/>
        </p:nvCxnSpPr>
        <p:spPr>
          <a:xfrm>
            <a:off x="6511218" y="4850347"/>
            <a:ext cx="126649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99F055F-11FE-40EC-A491-20C3FFC91BE2}"/>
              </a:ext>
            </a:extLst>
          </p:cNvPr>
          <p:cNvCxnSpPr>
            <a:cxnSpLocks/>
          </p:cNvCxnSpPr>
          <p:nvPr/>
        </p:nvCxnSpPr>
        <p:spPr>
          <a:xfrm>
            <a:off x="6561442" y="5539117"/>
            <a:ext cx="126649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335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-292963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5A8EF-0F70-4DF2-99AD-39B0B8A9CFBD}"/>
              </a:ext>
            </a:extLst>
          </p:cNvPr>
          <p:cNvSpPr txBox="1"/>
          <p:nvPr/>
        </p:nvSpPr>
        <p:spPr>
          <a:xfrm>
            <a:off x="1034332" y="172257"/>
            <a:ext cx="108647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2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신나게 노래해요 </a:t>
            </a:r>
            <a:r>
              <a:rPr lang="en-US" altLang="ko-KR" sz="42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200" b="1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바다의 왕자 바다사자</a:t>
            </a:r>
            <a:endParaRPr lang="en-US" sz="4200" dirty="0">
              <a:solidFill>
                <a:schemeClr val="accent4">
                  <a:lumMod val="75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54753" y="126862"/>
            <a:ext cx="1159777" cy="8302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DD68A0-140E-494F-BD2D-43EDD977C36F}"/>
              </a:ext>
            </a:extLst>
          </p:cNvPr>
          <p:cNvSpPr txBox="1"/>
          <p:nvPr/>
        </p:nvSpPr>
        <p:spPr>
          <a:xfrm>
            <a:off x="535816" y="5767445"/>
            <a:ext cx="1111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https://www.youtube.com/watch?v=wrccK17KE7o&amp;list=PLhzBuObIigYN_755Jg4hxFEiLdRLrKE62&amp;index=6</a:t>
            </a:r>
            <a:endParaRPr lang="en-US" dirty="0"/>
          </a:p>
        </p:txBody>
      </p:sp>
      <p:pic>
        <p:nvPicPr>
          <p:cNvPr id="2" name="Online Media 1" title="￫ﾰﾔ | ￫ﾰﾔ￫ﾋﾤ￬ﾝﾘ ￬ﾙﾕ￬ﾞﾐ ￫ﾰﾔ￫ﾋﾤ￬ﾂﾬ￬ﾞﾐ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id="{19503E29-CCB0-4C51-B4BD-FBF5B0D007C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290138" y="1093037"/>
            <a:ext cx="9517585" cy="46282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110548"/>
            <a:ext cx="10515600" cy="1325563"/>
          </a:xfrm>
        </p:spPr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71048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+mj-lt"/>
                <a:ea typeface="1HoonDdukbokki R" panose="02020603020101020101" pitchFamily="18" charset="-127"/>
              </a:rPr>
              <a:t>1. </a:t>
            </a: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단어를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+mj-lt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+mj-lt"/>
                <a:ea typeface="1HoonDdukbokki R" panose="02020603020101020101" pitchFamily="18" charset="-127"/>
              </a:rPr>
              <a:t>채워 보세요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291857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B03DA2D-0718-4A99-8E87-81EEBBABC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11520"/>
              </p:ext>
            </p:extLst>
          </p:nvPr>
        </p:nvGraphicFramePr>
        <p:xfrm>
          <a:off x="3416957" y="1401064"/>
          <a:ext cx="3320174" cy="4556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" name="Document" r:id="rId4" imgW="5993561" imgH="8224336" progId="Word.Document.12">
                  <p:embed/>
                </p:oleObj>
              </mc:Choice>
              <mc:Fallback>
                <p:oleObj name="Document" r:id="rId4" imgW="5993561" imgH="82243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16957" y="1401064"/>
                        <a:ext cx="3320174" cy="4556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02A112A-3CF4-496E-A62F-651DBCB45F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963279"/>
              </p:ext>
            </p:extLst>
          </p:nvPr>
        </p:nvGraphicFramePr>
        <p:xfrm>
          <a:off x="6837308" y="1436111"/>
          <a:ext cx="3207823" cy="41676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" name="Document" r:id="rId6" imgW="6330144" imgH="8223616" progId="Word.Document.12">
                  <p:embed/>
                </p:oleObj>
              </mc:Choice>
              <mc:Fallback>
                <p:oleObj name="Document" r:id="rId6" imgW="6330144" imgH="82236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837308" y="1436111"/>
                        <a:ext cx="3207823" cy="41676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>
              <a:defRPr lang="ko-KR" altLang="en-US"/>
            </a:pPr>
            <a:r>
              <a:rPr lang="en-US" altLang="en-US" dirty="0">
                <a:hlinkClick r:id="rId2"/>
              </a:rPr>
              <a:t>https://quizlet.com/_8fisnn?x=1qqt&amp;i=2tig8t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첨부한 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4129917"/>
            <a:ext cx="103057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dirty="0">
                <a:latin typeface="+mj-lt"/>
              </a:rPr>
              <a:t>&lt;</a:t>
            </a:r>
            <a:r>
              <a:rPr lang="ko-KR" altLang="en-US" dirty="0">
                <a:latin typeface="+mj-lt"/>
              </a:rPr>
              <a:t>참고</a:t>
            </a:r>
            <a:r>
              <a:rPr lang="en-US" altLang="ko-KR" dirty="0">
                <a:latin typeface="+mj-lt"/>
              </a:rPr>
              <a:t>&gt;</a:t>
            </a:r>
          </a:p>
          <a:p>
            <a:pPr>
              <a:defRPr lang="ko-KR" altLang="en-US"/>
            </a:pPr>
            <a:r>
              <a:rPr lang="ko-KR" altLang="en-US" dirty="0">
                <a:latin typeface="+mj-lt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dirty="0">
                <a:latin typeface="+mj-lt"/>
              </a:rPr>
              <a:t> </a:t>
            </a:r>
            <a:r>
              <a:rPr lang="ko-KR" altLang="en-US" dirty="0">
                <a:latin typeface="+mj-lt"/>
              </a:rPr>
              <a:t>해 주세요.</a:t>
            </a:r>
          </a:p>
          <a:p>
            <a:pPr>
              <a:defRPr lang="ko-KR" altLang="en-US"/>
            </a:pPr>
            <a:r>
              <a:rPr lang="ko-KR" altLang="en-US" dirty="0">
                <a:latin typeface="+mj-lt"/>
              </a:rPr>
              <a:t>동영상은 상황에 따라 시간을  조절해서 끊어 주셔도 됩니다. &lt;한글이 야호&gt;는 스터디 코리안에서도 보실 수 있습니다. </a:t>
            </a:r>
            <a:endParaRPr lang="en-US" altLang="ko-KR" dirty="0">
              <a:latin typeface="+mj-lt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&lt;7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차시</a:t>
            </a:r>
            <a:r>
              <a:rPr lang="en-US" altLang="ko-KR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&gt;</a:t>
            </a:r>
            <a:r>
              <a:rPr lang="ko-KR" altLang="en-US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X영화자막 M" panose="02020600000000000000" pitchFamily="18" charset="-127"/>
                <a:ea typeface="DX영화자막 M" panose="02020600000000000000" pitchFamily="18" charset="-127"/>
              </a:rPr>
              <a:t> 목표 및 배울 내용</a:t>
            </a:r>
            <a:endParaRPr lang="en-US" b="1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DX영화자막 M" panose="02020600000000000000" pitchFamily="18" charset="-127"/>
              <a:ea typeface="DX영화자막 M" panose="02020600000000000000" pitchFamily="18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한글이 야호를 보고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나비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바다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바나나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어부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두부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비누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비읍을 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비읍으로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바나나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비누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부엉이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곰과 여우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해와 바람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동화를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바다의 왕자 바다사자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&gt;- 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’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로 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9577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한글교실</a:t>
            </a:r>
            <a:r>
              <a:rPr lang="en-US" altLang="ko-KR" sz="1800" dirty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</a:t>
            </a:r>
            <a:r>
              <a:rPr lang="ko-KR" altLang="en-US" sz="1800" dirty="0">
                <a:solidFill>
                  <a:schemeClr val="tx1"/>
                </a:solidFill>
              </a:rPr>
              <a:t>  </a:t>
            </a:r>
            <a:r>
              <a:rPr lang="en-US" altLang="ko-KR" sz="1800" dirty="0">
                <a:solidFill>
                  <a:schemeClr val="tx1"/>
                </a:solidFill>
              </a:rPr>
              <a:t>https://blog.naver.com/kkakung81/220615236093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https://www.youtube.com/watch?v=-v3FojeF4aY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핑크퐁 동화 </a:t>
            </a:r>
            <a:r>
              <a:rPr lang="en-US" altLang="ko-KR" sz="1800" dirty="0">
                <a:solidFill>
                  <a:schemeClr val="tx1"/>
                </a:solidFill>
              </a:rPr>
              <a:t>&lt;</a:t>
            </a:r>
            <a:r>
              <a:rPr lang="ko-KR" altLang="en-US" sz="1800" dirty="0">
                <a:solidFill>
                  <a:schemeClr val="tx1"/>
                </a:solidFill>
              </a:rPr>
              <a:t>해와 바람</a:t>
            </a:r>
            <a:r>
              <a:rPr lang="en-US" altLang="ko-KR" sz="1800" dirty="0">
                <a:solidFill>
                  <a:schemeClr val="tx1"/>
                </a:solidFill>
              </a:rPr>
              <a:t>&gt;</a:t>
            </a: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https://www.youtube.com/watch?v=A8BDErXy5DM&amp;list=PLhzBuObIigYOfZKZrwTAhjuhE3vtlmcw3&amp;index=21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>
                <a:solidFill>
                  <a:schemeClr val="tx1"/>
                </a:solidFill>
              </a:rPr>
              <a:t>한글 동요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바다의 왕자 바다사자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https://www.youtube.com/watch?v=wrccK17KE7o&amp;list=PLhzBuObIigYN_755Jg4hxFEiLdRLrKE62&amp;index=6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2320E55A-86BC-48AF-AF75-5CE439D20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3459" y="-1421673"/>
            <a:ext cx="6747909" cy="99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81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ck mounted to the side&#10;&#10;Description automatically generated">
            <a:extLst>
              <a:ext uri="{FF2B5EF4-FFF2-40B4-BE49-F238E27FC236}">
                <a16:creationId xmlns:a16="http://schemas.microsoft.com/office/drawing/2014/main" id="{BE145E04-70EA-4CE4-AD3C-BD39D01A5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7703" y="-1189534"/>
            <a:ext cx="6189066" cy="956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ck mounted to the side&#10;&#10;Description automatically generated">
            <a:extLst>
              <a:ext uri="{FF2B5EF4-FFF2-40B4-BE49-F238E27FC236}">
                <a16:creationId xmlns:a16="http://schemas.microsoft.com/office/drawing/2014/main" id="{1293E7FB-CA0D-4B22-9E97-61CD581FD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9881" y="-1204734"/>
            <a:ext cx="5977615" cy="907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7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device&#10;&#10;Description automatically generated">
            <a:extLst>
              <a:ext uri="{FF2B5EF4-FFF2-40B4-BE49-F238E27FC236}">
                <a16:creationId xmlns:a16="http://schemas.microsoft.com/office/drawing/2014/main" id="{9A0F9FDD-CCA0-4E7B-8F5C-6EE89B1C5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2512" y="-1706256"/>
            <a:ext cx="6441976" cy="1014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9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D3D6FD63-029A-4B16-97C6-6A0A01A99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5156" y="-1314166"/>
            <a:ext cx="6555423" cy="958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30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시작 전에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우리 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놀이 하면서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1HoonDdukbokki R" panose="02020603020101020101" pitchFamily="18" charset="-127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7CC531D-4509-4D56-9EF4-9245C8BCCB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639205"/>
              </p:ext>
            </p:extLst>
          </p:nvPr>
        </p:nvGraphicFramePr>
        <p:xfrm>
          <a:off x="1431386" y="111118"/>
          <a:ext cx="4978292" cy="60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3" name="Document" r:id="rId4" imgW="6098540" imgH="7940006" progId="Word.Document.12">
                  <p:embed/>
                </p:oleObj>
              </mc:Choice>
              <mc:Fallback>
                <p:oleObj name="Document" r:id="rId4" imgW="6098540" imgH="794000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31386" y="111118"/>
                        <a:ext cx="4978292" cy="60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568902" y="105354"/>
            <a:ext cx="11054195" cy="117792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  <a:latin typeface="+mj-lt"/>
              </a:rPr>
              <a:t> </a:t>
            </a:r>
            <a:r>
              <a:rPr lang="ko-KR" altLang="en-US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보고 듣고 이야기해요 </a:t>
            </a:r>
            <a:r>
              <a:rPr lang="en-US" altLang="ko-KR" sz="5400" dirty="0">
                <a:solidFill>
                  <a:schemeClr val="accent4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-</a:t>
            </a:r>
            <a:r>
              <a:rPr lang="ko-KR" altLang="en-US" sz="40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lt"/>
                <a:ea typeface="1HoonDdukbokki R" panose="02020603020101020101" pitchFamily="18" charset="-127"/>
              </a:rPr>
              <a:t>한글이 야호- 바구니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+mj-lt"/>
              <a:ea typeface="1HoonDdukbokki R" panose="02020603020101020101" pitchFamily="18" charset="-127"/>
            </a:endParaRP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3690505" y="5746173"/>
            <a:ext cx="6543675" cy="407988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 fontScale="85000" lnSpcReduction="20000"/>
          </a:bodyPr>
          <a:lstStyle/>
          <a:p>
            <a:pPr marL="228600" lvl="0" indent="-50800">
              <a:buSzPct val="25000"/>
              <a:buNone/>
              <a:defRPr lang="en-US" altLang="ko-KR"/>
            </a:pPr>
            <a:r>
              <a:rPr lang="en-US" sz="2000" dirty="0">
                <a:hlinkClick r:id="rId4"/>
              </a:rPr>
              <a:t>https://www.youtube.com/watch?v=-v3FojeF4aY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Online Media 5" title="￭ﾕﾜ￪ﾸﾀ￬ﾝﾴ ￬ﾕﾼ￭ﾘﾸ 2 (Hangul Yaho 2) - ￫ﾰﾔ￪ﾵﾬ￫ﾋﾈ">
            <a:hlinkClick r:id="" action="ppaction://media"/>
            <a:extLst>
              <a:ext uri="{FF2B5EF4-FFF2-40B4-BE49-F238E27FC236}">
                <a16:creationId xmlns:a16="http://schemas.microsoft.com/office/drawing/2014/main" id="{856668C6-B47E-4711-81F8-1FBD06B964A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41615" y="1355933"/>
            <a:ext cx="8156720" cy="4390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/>
        <p:txBody>
          <a:bodyPr wrap="square" lIns="91424" tIns="45700" rIns="91424" bIns="45700" anchor="ctr" anchorCtr="0">
            <a:normAutofit/>
          </a:bodyPr>
          <a:lstStyle/>
          <a:p>
            <a:pPr>
              <a:defRPr lang="ko-KR" altLang="en-US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accent6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5" name="Speech Bubble: Oval 104"/>
          <p:cNvSpPr/>
          <p:nvPr/>
        </p:nvSpPr>
        <p:spPr>
          <a:xfrm>
            <a:off x="1310077" y="1419174"/>
            <a:ext cx="3388400" cy="1077417"/>
          </a:xfrm>
          <a:prstGeom prst="wedgeEllipseCallout">
            <a:avLst>
              <a:gd name="adj1" fmla="val -56218"/>
              <a:gd name="adj2" fmla="val -45151"/>
            </a:avLst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en-US" altLang="ko-KR"/>
            </a:pPr>
            <a:endParaRPr lang="ko-KR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1444336" y="1536864"/>
            <a:ext cx="29696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en-US" altLang="ko-KR"/>
            </a:pP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이번 차시부터는 한글</a:t>
            </a:r>
            <a:r>
              <a:rPr lang="en-US" altLang="ko-KR" sz="2000" dirty="0">
                <a:latin typeface="+mj-lt"/>
                <a:ea typeface="1HoonDdukbokki R" panose="02020603020101020101" pitchFamily="18" charset="-127"/>
              </a:rPr>
              <a:t>, </a:t>
            </a:r>
            <a:r>
              <a:rPr lang="ko-KR" altLang="en-US" sz="2000" dirty="0">
                <a:latin typeface="+mj-lt"/>
                <a:ea typeface="1HoonDdukbokki R" panose="02020603020101020101" pitchFamily="18" charset="-127"/>
              </a:rPr>
              <a:t>그림 순서로 보여집니다</a:t>
            </a:r>
            <a:r>
              <a:rPr lang="en-US" altLang="ko-KR" sz="2000" dirty="0">
                <a:latin typeface="+mj-lt"/>
                <a:ea typeface="1HoonDdukbokki R" panose="02020603020101020101" pitchFamily="18" charset="-127"/>
              </a:rPr>
              <a:t>. </a:t>
            </a:r>
            <a:endParaRPr lang="ko-KR" altLang="en-US" sz="2000" dirty="0">
              <a:latin typeface="+mj-lt"/>
              <a:ea typeface="1HoonDdukbokki R" panose="02020603020101020101" pitchFamily="18" charset="-127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3E08AA3F-21D0-41BE-91C1-3BF5421E7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15" y="2570151"/>
            <a:ext cx="5558588" cy="3582517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B4A597E-4515-4EAB-82F4-6CC08A4CEF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003" y="3116062"/>
            <a:ext cx="4857811" cy="30453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C0F94ED-A4F7-473A-9F5F-499DDA405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98812"/>
            <a:ext cx="5308022" cy="34781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8E694C-4A16-49AB-9FB0-6649CF3F1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22" y="3128630"/>
            <a:ext cx="4924232" cy="30483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28705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283137C-B551-49D7-BD55-722813CB4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81057"/>
            <a:ext cx="5317154" cy="3456150"/>
          </a:xfrm>
          <a:prstGeom prst="rect">
            <a:avLst/>
          </a:prstGeom>
        </p:spPr>
      </p:pic>
      <p:pic>
        <p:nvPicPr>
          <p:cNvPr id="8" name="Picture 7" descr="A picture containing bag&#10;&#10;Description automatically generated">
            <a:extLst>
              <a:ext uri="{FF2B5EF4-FFF2-40B4-BE49-F238E27FC236}">
                <a16:creationId xmlns:a16="http://schemas.microsoft.com/office/drawing/2014/main" id="{FCB66DE3-0F19-4471-A0DE-34C3FE7F3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354" y="2913810"/>
            <a:ext cx="4950611" cy="322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62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09962" y="16213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/>
          </a:bodyPr>
          <a:lstStyle/>
          <a:p>
            <a:pPr>
              <a:defRPr lang="en-US" altLang="ko-KR"/>
            </a:pPr>
            <a:r>
              <a:rPr lang="ko-KR" sz="4800" dirty="0">
                <a:latin typeface="+mj-lt"/>
                <a:ea typeface="1HoonDdukbokki R" panose="02020603020101020101" pitchFamily="18" charset="-127"/>
              </a:rPr>
              <a:t>&lt;</a:t>
            </a:r>
            <a:r>
              <a:rPr lang="ko-KR" altLang="en-US" sz="4800" dirty="0">
                <a:solidFill>
                  <a:srgbClr val="FF0000"/>
                </a:solidFill>
                <a:latin typeface="+mj-lt"/>
                <a:ea typeface="1HoonDdukbokki R" panose="02020603020101020101" pitchFamily="18" charset="-127"/>
              </a:rPr>
              <a:t>단어 찾기</a:t>
            </a:r>
            <a:r>
              <a:rPr lang="ko-KR" sz="4800" dirty="0">
                <a:latin typeface="+mj-lt"/>
                <a:ea typeface="1HoonDdukbokki R" panose="02020603020101020101" pitchFamily="18" charset="-127"/>
              </a:rPr>
              <a:t>&gt;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이야기 속 단어를 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+mj-lt"/>
                <a:ea typeface="1HoonDdukbokki R" panose="02020603020101020101" pitchFamily="18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+mj-lt"/>
              <a:ea typeface="1HoonDdukbokki R" panose="02020603020101020101" pitchFamily="18" charset="-127"/>
              <a:cs typeface="Malgun Gothic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A26EC966-0215-4520-A746-93D4F6FC1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04" y="2556472"/>
            <a:ext cx="5421296" cy="3558163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58CA456-C1D0-47EF-B492-23E600708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87588"/>
            <a:ext cx="5241796" cy="33270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20000000000000000000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20000000000000000000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</TotalTime>
  <Words>1010</Words>
  <Application>Microsoft Office PowerPoint</Application>
  <PresentationFormat>Widescreen</PresentationFormat>
  <Paragraphs>248</Paragraphs>
  <Slides>35</Slides>
  <Notes>11</Notes>
  <HiddenSlides>0</HiddenSlides>
  <MMClips>4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1HoonDdukbokki R</vt:lpstr>
      <vt:lpstr>DX영화자막 M</vt:lpstr>
      <vt:lpstr>Arial</vt:lpstr>
      <vt:lpstr>Arial Black</vt:lpstr>
      <vt:lpstr>Calibri</vt:lpstr>
      <vt:lpstr>Wingdings</vt:lpstr>
      <vt:lpstr>1_Office Theme</vt:lpstr>
      <vt:lpstr>Document</vt:lpstr>
      <vt:lpstr>Microsoft Word Document</vt:lpstr>
      <vt:lpstr>  7차시   바구니 안에 바나나 </vt:lpstr>
      <vt:lpstr>    한 주간 우리 친구들 잘 지냈나요?             이름 불러 볼게요!</vt:lpstr>
      <vt:lpstr>&lt;7차시&gt; 목표 및 배울 내용</vt:lpstr>
      <vt:lpstr>               시작 전에          우리 선 긋기          놀이 하면서          손 운동 해 볼까요? </vt:lpstr>
      <vt:lpstr> 보고 듣고 이야기해요 -한글이 야호- 바구니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기차 타고 끝말잇기</vt:lpstr>
      <vt:lpstr>PowerPoint Presentation</vt:lpstr>
      <vt:lpstr>PowerPoint Presentation</vt:lpstr>
      <vt:lpstr>동화 속에 누가 나오나요?</vt:lpstr>
      <vt:lpstr>    동화 보고 이야기해요 &lt;해와 바람&gt; </vt:lpstr>
      <vt:lpstr>    동화 보고 이야기해요 &lt;해와 바람&gt;</vt:lpstr>
      <vt:lpstr>PowerPoint Presentation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7차시   바구니 안에 바나나</dc:title>
  <dc:creator>SOL KIM</dc:creator>
  <cp:lastModifiedBy>SOL KIM</cp:lastModifiedBy>
  <cp:revision>25</cp:revision>
  <dcterms:created xsi:type="dcterms:W3CDTF">2020-05-26T20:27:22Z</dcterms:created>
  <dcterms:modified xsi:type="dcterms:W3CDTF">2020-06-13T03:38:36Z</dcterms:modified>
</cp:coreProperties>
</file>